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56" r:id="rId2"/>
    <p:sldId id="305" r:id="rId3"/>
    <p:sldId id="258" r:id="rId4"/>
    <p:sldId id="259" r:id="rId5"/>
    <p:sldId id="260" r:id="rId6"/>
    <p:sldId id="261" r:id="rId7"/>
    <p:sldId id="262" r:id="rId8"/>
    <p:sldId id="263" r:id="rId9"/>
    <p:sldId id="295" r:id="rId10"/>
    <p:sldId id="302" r:id="rId11"/>
    <p:sldId id="270" r:id="rId12"/>
    <p:sldId id="306" r:id="rId13"/>
    <p:sldId id="271" r:id="rId14"/>
    <p:sldId id="272" r:id="rId15"/>
    <p:sldId id="273" r:id="rId16"/>
    <p:sldId id="274" r:id="rId17"/>
    <p:sldId id="275" r:id="rId18"/>
    <p:sldId id="276" r:id="rId19"/>
    <p:sldId id="297" r:id="rId20"/>
    <p:sldId id="303" r:id="rId21"/>
    <p:sldId id="277" r:id="rId22"/>
    <p:sldId id="278" r:id="rId23"/>
    <p:sldId id="279" r:id="rId24"/>
    <p:sldId id="280" r:id="rId25"/>
    <p:sldId id="281" r:id="rId26"/>
    <p:sldId id="282" r:id="rId27"/>
    <p:sldId id="298" r:id="rId28"/>
    <p:sldId id="301" r:id="rId29"/>
    <p:sldId id="299" r:id="rId30"/>
    <p:sldId id="291" r:id="rId31"/>
    <p:sldId id="283" r:id="rId32"/>
    <p:sldId id="284" r:id="rId33"/>
    <p:sldId id="285" r:id="rId34"/>
    <p:sldId id="286" r:id="rId35"/>
    <p:sldId id="287" r:id="rId36"/>
  </p:sldIdLst>
  <p:sldSz cx="9144000" cy="6858000" type="screen4x3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CBE6B6"/>
    <a:srgbClr val="CBE6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18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334" y="4410392"/>
            <a:ext cx="5122333" cy="417734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701675"/>
            <a:ext cx="4624388" cy="3468688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699914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701675"/>
            <a:ext cx="4625975" cy="3468688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3D7A642-8EE9-4AC9-A02A-C44B1AA54A76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1991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DD975-8E2D-4C87-9CEC-73F73AF5EE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267BD-B38F-4818-AE7C-B59958280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B1FED5-87F8-4850-9959-97EDC3F4D0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8178800" cy="2009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48125"/>
            <a:ext cx="8178800" cy="2009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E4C408F-72F4-4B6F-A60B-84DE3B7FF7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AB244-AFA4-4F99-A48C-29BEB7761F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DBDF4-670F-4AA2-9809-66B08F6F71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406EB-D54C-4DB8-9583-F5D850C0E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72388-CD89-4DC9-8937-842BDF533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9FD1B-C7DC-4515-A6D7-BBD1E2AA2E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89CF0-1966-4F35-906D-EAE5C685FA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53267-5781-42E7-8E7D-7906FCAFC5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4D463-FF76-490D-BB8D-167A944E89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B6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4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5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6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968CD0CB-F917-42A7-9765-FB5AC128D61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0967" name="Picture 1031" descr="paint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488" tIns="44450" rIns="90488" bIns="44450" anchor="ctr"/>
          <a:lstStyle/>
          <a:p>
            <a:pPr algn="ctr"/>
            <a:endParaRPr lang="en-US" sz="5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828800"/>
            <a:ext cx="4008438" cy="4171950"/>
          </a:xfrm>
          <a:noFill/>
          <a:ln/>
        </p:spPr>
        <p:txBody>
          <a:bodyPr lIns="90488" tIns="44450" rIns="90488" bIns="44450"/>
          <a:lstStyle/>
          <a:p>
            <a:pPr>
              <a:buFont typeface="Monotype Sorts" pitchFamily="2" charset="2"/>
              <a:buNone/>
            </a:pPr>
            <a:endParaRPr lang="en-US" sz="2800"/>
          </a:p>
          <a:p>
            <a:pPr>
              <a:buFont typeface="Monotype Sorts" pitchFamily="2" charset="2"/>
              <a:buNone/>
            </a:pPr>
            <a:endParaRPr lang="en-US" sz="2800"/>
          </a:p>
          <a:p>
            <a:pPr>
              <a:buFont typeface="Monotype Sorts" pitchFamily="2" charset="2"/>
              <a:buNone/>
            </a:pPr>
            <a:endParaRPr lang="en-US" sz="2800"/>
          </a:p>
          <a:p>
            <a:pPr algn="ctr">
              <a:buFont typeface="Monotype Sorts" pitchFamily="2" charset="2"/>
              <a:buNone/>
            </a:pPr>
            <a:r>
              <a:rPr lang="en-US" sz="3600" b="1"/>
              <a:t>Delivering the Speech</a:t>
            </a:r>
          </a:p>
        </p:txBody>
      </p:sp>
      <p:graphicFrame>
        <p:nvGraphicFramePr>
          <p:cNvPr id="4100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562600" y="2057400"/>
          <a:ext cx="2055813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lip" r:id="rId4" imgW="2573280" imgH="5222520" progId="">
                  <p:embed/>
                </p:oleObj>
              </mc:Choice>
              <mc:Fallback>
                <p:oleObj name="Clip" r:id="rId4" imgW="2573280" imgH="522252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057400"/>
                        <a:ext cx="2055813" cy="417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 algn="ctr"/>
            <a:r>
              <a:rPr lang="en-US" sz="5400"/>
              <a:t>Delivering a speech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5105400"/>
          </a:xfrm>
          <a:noFill/>
          <a:ln/>
        </p:spPr>
        <p:txBody>
          <a:bodyPr lIns="90488" tIns="44450" rIns="90488" bIns="44450"/>
          <a:lstStyle/>
          <a:p>
            <a:pPr algn="ctr">
              <a:buFont typeface="Monotype Sorts" pitchFamily="2" charset="2"/>
              <a:buNone/>
            </a:pPr>
            <a:endParaRPr lang="en-US" sz="3600"/>
          </a:p>
          <a:p>
            <a:r>
              <a:rPr lang="en-US"/>
              <a:t>Qualities of Effective Delivery</a:t>
            </a:r>
          </a:p>
          <a:p>
            <a:r>
              <a:rPr lang="en-US" b="1">
                <a:solidFill>
                  <a:srgbClr val="FF3399"/>
                </a:solidFill>
              </a:rPr>
              <a:t>The Voice in Delivery</a:t>
            </a:r>
          </a:p>
          <a:p>
            <a:r>
              <a:rPr lang="en-US"/>
              <a:t>Face, Eyes, and Body in Delivery</a:t>
            </a:r>
          </a:p>
          <a:p>
            <a:r>
              <a:rPr lang="en-US"/>
              <a:t>Does Delivery Really Make a Difference?*</a:t>
            </a:r>
          </a:p>
          <a:p>
            <a:pPr algn="ctr">
              <a:buFont typeface="Monotype Sorts" pitchFamily="2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sz="3600"/>
              <a:t>The Voice in Delivery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Volume</a:t>
            </a:r>
          </a:p>
          <a:p>
            <a:r>
              <a:rPr lang="en-US"/>
              <a:t>Pitch </a:t>
            </a:r>
          </a:p>
          <a:p>
            <a:r>
              <a:rPr lang="en-US"/>
              <a:t>Rate</a:t>
            </a:r>
          </a:p>
          <a:p>
            <a:r>
              <a:rPr lang="en-US"/>
              <a:t>Pauses</a:t>
            </a:r>
          </a:p>
          <a:p>
            <a:r>
              <a:rPr lang="en-US"/>
              <a:t>Vocal Variety</a:t>
            </a:r>
          </a:p>
          <a:p>
            <a:r>
              <a:rPr lang="en-US"/>
              <a:t>Pronunciation and Articulation*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 leather, yellow leather</a:t>
            </a:r>
          </a:p>
          <a:p>
            <a:r>
              <a:rPr lang="en-US" dirty="0" smtClean="0"/>
              <a:t>Start slow and go faster</a:t>
            </a:r>
          </a:p>
          <a:p>
            <a:endParaRPr lang="en-US" dirty="0"/>
          </a:p>
          <a:p>
            <a:r>
              <a:rPr lang="en-US" dirty="0" smtClean="0"/>
              <a:t>Pen in mouth while practicing speech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11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The Voice in Delivery: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Volume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28800"/>
            <a:ext cx="4648200" cy="46482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The relative loudness of a speaker’s voice while giving a speech.</a:t>
            </a:r>
          </a:p>
          <a:p>
            <a:r>
              <a:rPr lang="en-US"/>
              <a:t>Loudness depends on:</a:t>
            </a:r>
            <a:endParaRPr lang="en-US" sz="2800"/>
          </a:p>
          <a:p>
            <a:pPr lvl="1"/>
            <a:r>
              <a:rPr lang="en-US"/>
              <a:t>size of room/number of persons</a:t>
            </a:r>
          </a:p>
          <a:p>
            <a:pPr lvl="1"/>
            <a:r>
              <a:rPr lang="en-US"/>
              <a:t>availability of a microphone</a:t>
            </a:r>
          </a:p>
          <a:p>
            <a:pPr lvl="1"/>
            <a:r>
              <a:rPr lang="en-US"/>
              <a:t>background noise*</a:t>
            </a:r>
          </a:p>
        </p:txBody>
      </p:sp>
      <p:graphicFrame>
        <p:nvGraphicFramePr>
          <p:cNvPr id="115712" name="Object 0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4724400" y="2057400"/>
          <a:ext cx="3652838" cy="405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6" name="Clip" r:id="rId4" imgW="1217520" imgH="1337400" progId="">
                  <p:embed/>
                </p:oleObj>
              </mc:Choice>
              <mc:Fallback>
                <p:oleObj name="Clip" r:id="rId4" imgW="1217520" imgH="1337400" progId="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057400"/>
                        <a:ext cx="3652838" cy="405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The Voice in Delivery: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Pitch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The range of sounds from high to low.</a:t>
            </a:r>
          </a:p>
          <a:p>
            <a:r>
              <a:rPr lang="en-US"/>
              <a:t>It powerfully affects the meaning associated with spoken words.</a:t>
            </a:r>
          </a:p>
          <a:p>
            <a:pPr lvl="1"/>
            <a:r>
              <a:rPr lang="en-US"/>
              <a:t>conveys mood</a:t>
            </a:r>
          </a:p>
          <a:p>
            <a:pPr lvl="1"/>
            <a:r>
              <a:rPr lang="en-US"/>
              <a:t>reveals level of enthusiasm</a:t>
            </a:r>
          </a:p>
          <a:p>
            <a:pPr lvl="1"/>
            <a:r>
              <a:rPr lang="en-US"/>
              <a:t>expresses concern for the audience</a:t>
            </a:r>
          </a:p>
          <a:p>
            <a:pPr lvl="1"/>
            <a:r>
              <a:rPr lang="en-US"/>
              <a:t>signals your overall commitment to the occasion*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The Voice in Delivery: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Rate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4008438" cy="4171950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the most effective way to hold an audience’s attention and convey the meaning of your speech.</a:t>
            </a:r>
          </a:p>
          <a:p>
            <a:r>
              <a:rPr lang="en-US" sz="2800" b="1"/>
              <a:t>speaking rate</a:t>
            </a:r>
            <a:r>
              <a:rPr lang="en-US" sz="2800"/>
              <a:t>- the speed with which a speaker talks*</a:t>
            </a:r>
          </a:p>
        </p:txBody>
      </p:sp>
      <p:graphicFrame>
        <p:nvGraphicFramePr>
          <p:cNvPr id="116736" name="Object 102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867400" y="1905000"/>
          <a:ext cx="139382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0" name="Clip" r:id="rId4" imgW="910440" imgH="2721960" progId="">
                  <p:embed/>
                </p:oleObj>
              </mc:Choice>
              <mc:Fallback>
                <p:oleObj name="Clip" r:id="rId4" imgW="910440" imgH="272196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905000"/>
                        <a:ext cx="1393825" cy="417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The Voice in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Pauses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Pauses are important strategic elements of a speech that enhance meaning by providing:</a:t>
            </a:r>
          </a:p>
          <a:p>
            <a:pPr lvl="1"/>
            <a:r>
              <a:rPr lang="en-US"/>
              <a:t>a type of punctuation</a:t>
            </a:r>
          </a:p>
          <a:p>
            <a:pPr lvl="1"/>
            <a:r>
              <a:rPr lang="en-US"/>
              <a:t>emphasis of a point</a:t>
            </a:r>
          </a:p>
          <a:p>
            <a:pPr lvl="1"/>
            <a:r>
              <a:rPr lang="en-US"/>
              <a:t>attention to a key point</a:t>
            </a:r>
          </a:p>
          <a:p>
            <a:pPr lvl="1"/>
            <a:r>
              <a:rPr lang="en-US"/>
              <a:t>a moment for listeners to contemplate what is being said*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The Voice in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Vocal Variety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8178800" cy="2008188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the varied use of multiple vocal cues to achieve effective delivery.*</a:t>
            </a:r>
          </a:p>
        </p:txBody>
      </p:sp>
      <p:graphicFrame>
        <p:nvGraphicFramePr>
          <p:cNvPr id="117760" name="Object 102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14600" y="3048000"/>
          <a:ext cx="39624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4" name="Clip" r:id="rId4" imgW="2304720" imgH="1884240" progId="">
                  <p:embed/>
                </p:oleObj>
              </mc:Choice>
              <mc:Fallback>
                <p:oleObj name="Clip" r:id="rId4" imgW="2304720" imgH="188424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48000"/>
                        <a:ext cx="39624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3566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The Voice in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Pronunciation and Articulation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  <a:noFill/>
          <a:ln/>
        </p:spPr>
        <p:txBody>
          <a:bodyPr lIns="90488" tIns="44450" rIns="90488" bIns="44450"/>
          <a:lstStyle/>
          <a:p>
            <a:r>
              <a:rPr lang="en-US" b="1"/>
              <a:t>pronunciation</a:t>
            </a:r>
            <a:r>
              <a:rPr lang="en-US"/>
              <a:t>- the correct formation of word sounds.</a:t>
            </a:r>
          </a:p>
          <a:p>
            <a:r>
              <a:rPr lang="en-US" b="1"/>
              <a:t>articulation</a:t>
            </a:r>
            <a:r>
              <a:rPr lang="en-US"/>
              <a:t>- saying words with clarity and forcefulness so they are individually  audible and discernible.</a:t>
            </a:r>
          </a:p>
          <a:p>
            <a:r>
              <a:rPr lang="en-US"/>
              <a:t>Vocal Delivery and Culture</a:t>
            </a:r>
          </a:p>
          <a:p>
            <a:pPr lvl="1"/>
            <a:r>
              <a:rPr lang="en-US"/>
              <a:t>every culture has subcultural variations on the preferred pronunciations and articulations of its language.*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 algn="ctr"/>
            <a:r>
              <a:rPr lang="en-US" sz="5400"/>
              <a:t>Delivering a speech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5105400"/>
          </a:xfrm>
          <a:noFill/>
          <a:ln/>
        </p:spPr>
        <p:txBody>
          <a:bodyPr lIns="90488" tIns="44450" rIns="90488" bIns="44450"/>
          <a:lstStyle/>
          <a:p>
            <a:pPr algn="ctr">
              <a:buFont typeface="Monotype Sorts" pitchFamily="2" charset="2"/>
              <a:buNone/>
            </a:pPr>
            <a:endParaRPr lang="en-US" sz="3600"/>
          </a:p>
          <a:p>
            <a:r>
              <a:rPr lang="en-US" b="1">
                <a:solidFill>
                  <a:srgbClr val="FF3399"/>
                </a:solidFill>
              </a:rPr>
              <a:t>Qualities of Effective Delivery</a:t>
            </a:r>
          </a:p>
          <a:p>
            <a:r>
              <a:rPr lang="en-US"/>
              <a:t>The Voice in Delivery</a:t>
            </a:r>
          </a:p>
          <a:p>
            <a:r>
              <a:rPr lang="en-US"/>
              <a:t>Face, Eyes, and Body in Delivery</a:t>
            </a:r>
          </a:p>
          <a:p>
            <a:r>
              <a:rPr lang="en-US"/>
              <a:t>Does Delivery Really Make a Difference?*</a:t>
            </a:r>
          </a:p>
          <a:p>
            <a:pPr algn="ctr">
              <a:buFont typeface="Monotype Sorts" pitchFamily="2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 algn="ctr"/>
            <a:r>
              <a:rPr lang="en-US" sz="5400"/>
              <a:t>Delivering a speech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5105400"/>
          </a:xfrm>
          <a:noFill/>
          <a:ln/>
        </p:spPr>
        <p:txBody>
          <a:bodyPr lIns="90488" tIns="44450" rIns="90488" bIns="44450"/>
          <a:lstStyle/>
          <a:p>
            <a:pPr algn="ctr">
              <a:buFont typeface="Monotype Sorts" pitchFamily="2" charset="2"/>
              <a:buNone/>
            </a:pPr>
            <a:endParaRPr lang="en-US" sz="3600"/>
          </a:p>
          <a:p>
            <a:r>
              <a:rPr lang="en-US"/>
              <a:t>Qualities of Effective Delivery</a:t>
            </a:r>
          </a:p>
          <a:p>
            <a:r>
              <a:rPr lang="en-US"/>
              <a:t>The Voice in Delivery</a:t>
            </a:r>
          </a:p>
          <a:p>
            <a:r>
              <a:rPr lang="en-US" b="1">
                <a:solidFill>
                  <a:srgbClr val="FF3399"/>
                </a:solidFill>
              </a:rPr>
              <a:t>Face, Eyes, and Body in Delivery</a:t>
            </a:r>
          </a:p>
          <a:p>
            <a:r>
              <a:rPr lang="en-US"/>
              <a:t>Does Delivery Really Make a Difference?*</a:t>
            </a:r>
          </a:p>
          <a:p>
            <a:pPr algn="ctr">
              <a:buFont typeface="Monotype Sorts" pitchFamily="2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566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sz="3600"/>
              <a:t>Face, Eyes, and Body in Delivery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Facial and Eye Behavior</a:t>
            </a:r>
          </a:p>
          <a:p>
            <a:r>
              <a:rPr lang="en-US"/>
              <a:t>Gestures and Body Movement</a:t>
            </a:r>
          </a:p>
          <a:p>
            <a:r>
              <a:rPr lang="en-US"/>
              <a:t>Dress and Objects*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Face, Eyes, and Body in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Facial and Eye Behavior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459105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Facial Expressions Convey Emotion.</a:t>
            </a:r>
          </a:p>
          <a:p>
            <a:r>
              <a:rPr lang="en-US"/>
              <a:t>Smile and the World Smiles with You</a:t>
            </a:r>
          </a:p>
          <a:p>
            <a:pPr lvl="1"/>
            <a:r>
              <a:rPr lang="en-US"/>
              <a:t>a sign of mutual welcome at the start of a speech.</a:t>
            </a:r>
          </a:p>
          <a:p>
            <a:r>
              <a:rPr lang="en-US"/>
              <a:t>The Eyes Have It</a:t>
            </a:r>
          </a:p>
          <a:p>
            <a:pPr lvl="1"/>
            <a:r>
              <a:rPr lang="en-US"/>
              <a:t>scanning- moving from one listener to another.</a:t>
            </a:r>
          </a:p>
          <a:p>
            <a:pPr lvl="1"/>
            <a:r>
              <a:rPr lang="en-US"/>
              <a:t>maintaining eye contact is mandatory for rapport.*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Face, Eyes, and Body in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Gestures and Body Movement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133600"/>
            <a:ext cx="4008438" cy="417195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Where to Put ‘Em</a:t>
            </a:r>
            <a:endParaRPr lang="en-US" sz="2800"/>
          </a:p>
          <a:p>
            <a:pPr lvl="1"/>
            <a:r>
              <a:rPr lang="en-US"/>
              <a:t>use gestures to fill in meaning gaps in the same manner as you would in everyday conversation.*</a:t>
            </a:r>
          </a:p>
        </p:txBody>
      </p:sp>
      <p:graphicFrame>
        <p:nvGraphicFramePr>
          <p:cNvPr id="118784" name="Object 102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4572000" y="3124200"/>
          <a:ext cx="4008438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8" name="Clip" r:id="rId4" imgW="5447880" imgH="2506320" progId="">
                  <p:embed/>
                </p:oleObj>
              </mc:Choice>
              <mc:Fallback>
                <p:oleObj name="Clip" r:id="rId4" imgW="5447880" imgH="250632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24200"/>
                        <a:ext cx="4008438" cy="184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Face, Eyes, and Body in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Gestures and Body Movement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4410075" cy="417195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Body Movement and Presentation Aids</a:t>
            </a:r>
            <a:endParaRPr lang="en-US" sz="2800"/>
          </a:p>
          <a:p>
            <a:pPr lvl="1"/>
            <a:r>
              <a:rPr lang="en-US"/>
              <a:t>positioning your body so that it is oriented toward the audience is critical, especially when using visual aids.*</a:t>
            </a:r>
          </a:p>
        </p:txBody>
      </p:sp>
      <p:graphicFrame>
        <p:nvGraphicFramePr>
          <p:cNvPr id="119808" name="Object 102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4953000" y="2438400"/>
          <a:ext cx="3683000" cy="312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2" name="Clip" r:id="rId4" imgW="6697440" imgH="5227200" progId="">
                  <p:embed/>
                </p:oleObj>
              </mc:Choice>
              <mc:Fallback>
                <p:oleObj name="Clip" r:id="rId4" imgW="6697440" imgH="522720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438400"/>
                        <a:ext cx="3683000" cy="312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Face, Eyes, and Body in Delivery: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Gestures and Body Movement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4008438" cy="417195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Listeners’ Body Language</a:t>
            </a:r>
            <a:endParaRPr lang="en-US" sz="2800"/>
          </a:p>
          <a:p>
            <a:pPr lvl="1"/>
            <a:r>
              <a:rPr lang="en-US"/>
              <a:t>audience members’ body language sends positive and negative signals back to the speaker.*</a:t>
            </a:r>
          </a:p>
        </p:txBody>
      </p:sp>
      <p:graphicFrame>
        <p:nvGraphicFramePr>
          <p:cNvPr id="120832" name="Object 0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4648200" y="2819400"/>
          <a:ext cx="375443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6" name="Clip" r:id="rId4" imgW="4663440" imgH="3390840" progId="">
                  <p:embed/>
                </p:oleObj>
              </mc:Choice>
              <mc:Fallback>
                <p:oleObj name="Clip" r:id="rId4" imgW="4663440" imgH="3390840" progId="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819400"/>
                        <a:ext cx="375443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Face, Eyes, and Body in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Dress and Objects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The first thing an audience is likely to notice as you approach the speaker’s position is your clothing.</a:t>
            </a:r>
          </a:p>
          <a:p>
            <a:r>
              <a:rPr lang="en-US"/>
              <a:t>Critical criteria for determining appropriate attire for a speech are:</a:t>
            </a:r>
          </a:p>
          <a:p>
            <a:pPr lvl="1"/>
            <a:r>
              <a:rPr lang="en-US"/>
              <a:t>audience expectations</a:t>
            </a:r>
          </a:p>
          <a:p>
            <a:pPr lvl="1"/>
            <a:r>
              <a:rPr lang="en-US"/>
              <a:t>nature of the speech occasion*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 algn="ctr"/>
            <a:r>
              <a:rPr lang="en-US" sz="5400"/>
              <a:t>Delivering a speech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5105400"/>
          </a:xfrm>
          <a:noFill/>
          <a:ln/>
        </p:spPr>
        <p:txBody>
          <a:bodyPr lIns="90488" tIns="44450" rIns="90488" bIns="44450"/>
          <a:lstStyle/>
          <a:p>
            <a:pPr algn="ctr">
              <a:buFont typeface="Monotype Sorts" pitchFamily="2" charset="2"/>
              <a:buNone/>
            </a:pPr>
            <a:endParaRPr lang="en-US" sz="3600"/>
          </a:p>
          <a:p>
            <a:r>
              <a:rPr lang="en-US"/>
              <a:t>Qualities of Effective Delivery</a:t>
            </a:r>
          </a:p>
          <a:p>
            <a:r>
              <a:rPr lang="en-US"/>
              <a:t>The Voice in Delivery</a:t>
            </a:r>
          </a:p>
          <a:p>
            <a:r>
              <a:rPr lang="en-US"/>
              <a:t>Face, Eyes, and Body in Delivery</a:t>
            </a:r>
          </a:p>
          <a:p>
            <a:r>
              <a:rPr lang="en-US" b="1">
                <a:solidFill>
                  <a:srgbClr val="FF3399"/>
                </a:solidFill>
              </a:rPr>
              <a:t>Does Delivery Really Make a Difference?*</a:t>
            </a:r>
          </a:p>
          <a:p>
            <a:pPr algn="ctr">
              <a:buFont typeface="Monotype Sorts" pitchFamily="2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sz="3600"/>
              <a:t>Qualities of Effective Delivery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Effective Delivery is Natural</a:t>
            </a:r>
          </a:p>
          <a:p>
            <a:r>
              <a:rPr lang="en-US"/>
              <a:t>Effective Delivery is Enthusiastic</a:t>
            </a:r>
          </a:p>
          <a:p>
            <a:r>
              <a:rPr lang="en-US"/>
              <a:t>Effective Delivery is Confident</a:t>
            </a:r>
          </a:p>
          <a:p>
            <a:r>
              <a:rPr lang="en-US"/>
              <a:t>Effective Delivery is Direct*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839200" cy="12954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sz="3600"/>
              <a:t>Does Delivery Really Make a Difference?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Delivery </a:t>
            </a:r>
            <a:r>
              <a:rPr lang="en-US" i="1"/>
              <a:t>does</a:t>
            </a:r>
            <a:r>
              <a:rPr lang="en-US"/>
              <a:t> affect attitude change in persuasive speeches.</a:t>
            </a:r>
          </a:p>
          <a:p>
            <a:r>
              <a:rPr lang="en-US"/>
              <a:t>Delivery </a:t>
            </a:r>
            <a:r>
              <a:rPr lang="en-US" i="1"/>
              <a:t>does </a:t>
            </a:r>
            <a:r>
              <a:rPr lang="en-US"/>
              <a:t>affect audience comprehension of speeches.</a:t>
            </a:r>
          </a:p>
          <a:p>
            <a:r>
              <a:rPr lang="en-US"/>
              <a:t>Delivery </a:t>
            </a:r>
            <a:r>
              <a:rPr lang="en-US" i="1"/>
              <a:t>does</a:t>
            </a:r>
            <a:r>
              <a:rPr lang="en-US"/>
              <a:t> affect audience perception of speaker ethos (trustworthiness and character).*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sz="3600"/>
              <a:t>Methods of Delivery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Speaking from a Manuscript</a:t>
            </a:r>
          </a:p>
          <a:p>
            <a:r>
              <a:rPr lang="en-US"/>
              <a:t>Speaking from Memory</a:t>
            </a:r>
          </a:p>
          <a:p>
            <a:r>
              <a:rPr lang="en-US"/>
              <a:t>Speaking Impromptu</a:t>
            </a:r>
          </a:p>
          <a:p>
            <a:r>
              <a:rPr lang="en-US"/>
              <a:t>Speaking Extemporaneously</a:t>
            </a:r>
          </a:p>
          <a:p>
            <a:r>
              <a:rPr lang="en-US"/>
              <a:t>Using a Delivery Outline*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Methods of Delivery: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Speaking from a Manuscript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8178800" cy="2008188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reading the speech from prepared written text that contains the entire speech, word for word.*</a:t>
            </a:r>
          </a:p>
        </p:txBody>
      </p:sp>
      <p:graphicFrame>
        <p:nvGraphicFramePr>
          <p:cNvPr id="121856" name="Object 1024"/>
          <p:cNvGraphicFramePr>
            <a:graphicFrameLocks noGrp="1" noChangeAspect="1"/>
          </p:cNvGraphicFramePr>
          <p:nvPr>
            <p:ph sz="half" idx="2"/>
          </p:nvPr>
        </p:nvGraphicFramePr>
        <p:xfrm>
          <a:off x="3048000" y="3124200"/>
          <a:ext cx="28194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0" name="Clip" r:id="rId4" imgW="1836720" imgH="1920600" progId="">
                  <p:embed/>
                </p:oleObj>
              </mc:Choice>
              <mc:Fallback>
                <p:oleObj name="Clip" r:id="rId4" imgW="1836720" imgH="192060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124200"/>
                        <a:ext cx="28194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Methods of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Speaking from Memory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4008438" cy="417195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Oratory</a:t>
            </a:r>
            <a:endParaRPr lang="en-US" sz="2800"/>
          </a:p>
          <a:p>
            <a:pPr lvl="1"/>
            <a:r>
              <a:rPr lang="en-US"/>
              <a:t>ancient public speaking in which speeches were fully committed to memory.</a:t>
            </a:r>
          </a:p>
          <a:p>
            <a:pPr lvl="1"/>
            <a:r>
              <a:rPr lang="en-US"/>
              <a:t>not a natural way to present a message.*</a:t>
            </a:r>
          </a:p>
        </p:txBody>
      </p:sp>
      <p:graphicFrame>
        <p:nvGraphicFramePr>
          <p:cNvPr id="122880" name="Object 102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521325" y="2209800"/>
          <a:ext cx="2098675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4" name="Clip" r:id="rId4" imgW="2102400" imgH="3951360" progId="">
                  <p:embed/>
                </p:oleObj>
              </mc:Choice>
              <mc:Fallback>
                <p:oleObj name="Clip" r:id="rId4" imgW="2102400" imgH="395136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1325" y="2209800"/>
                        <a:ext cx="2098675" cy="384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Methods of Delivery: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Speaking Impromptu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8178800" cy="2008188"/>
          </a:xfrm>
          <a:noFill/>
          <a:ln/>
        </p:spPr>
        <p:txBody>
          <a:bodyPr lIns="90488" tIns="44450" rIns="90488" bIns="44450"/>
          <a:lstStyle/>
          <a:p>
            <a:pPr>
              <a:buFont typeface="Monotype Sorts" pitchFamily="2" charset="2"/>
              <a:buNone/>
            </a:pPr>
            <a:endParaRPr lang="en-US" sz="2800"/>
          </a:p>
          <a:p>
            <a:r>
              <a:rPr lang="en-US" sz="2800"/>
              <a:t>delivering a speech without prior preparation.*</a:t>
            </a:r>
          </a:p>
        </p:txBody>
      </p:sp>
      <p:graphicFrame>
        <p:nvGraphicFramePr>
          <p:cNvPr id="123904" name="Object 1024"/>
          <p:cNvGraphicFramePr>
            <a:graphicFrameLocks noChangeAspect="1"/>
          </p:cNvGraphicFramePr>
          <p:nvPr/>
        </p:nvGraphicFramePr>
        <p:xfrm>
          <a:off x="3733800" y="2971800"/>
          <a:ext cx="2179638" cy="321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8" name="Clip" r:id="rId4" imgW="1158120" imgH="1711080" progId="">
                  <p:embed/>
                </p:oleObj>
              </mc:Choice>
              <mc:Fallback>
                <p:oleObj name="Clip" r:id="rId4" imgW="1158120" imgH="171108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971800"/>
                        <a:ext cx="2179638" cy="321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Methods of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Speaking Extemporaneously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sz="3600"/>
              <a:t>Rules for using an outline:</a:t>
            </a:r>
            <a:endParaRPr lang="en-US"/>
          </a:p>
          <a:p>
            <a:pPr lvl="1"/>
            <a:r>
              <a:rPr lang="en-US" sz="3200"/>
              <a:t>include only key words</a:t>
            </a:r>
          </a:p>
          <a:p>
            <a:pPr lvl="1"/>
            <a:r>
              <a:rPr lang="en-US" sz="3200"/>
              <a:t>keep it to a minimum</a:t>
            </a:r>
          </a:p>
          <a:p>
            <a:pPr lvl="1"/>
            <a:r>
              <a:rPr lang="en-US" sz="3200"/>
              <a:t>be prepared on small note cards</a:t>
            </a:r>
          </a:p>
          <a:p>
            <a:pPr lvl="1"/>
            <a:r>
              <a:rPr lang="en-US" sz="3200"/>
              <a:t>do not use note cards in hand gestures</a:t>
            </a:r>
          </a:p>
          <a:p>
            <a:pPr lvl="1"/>
            <a:r>
              <a:rPr lang="en-US" sz="3200"/>
              <a:t>attempts to conceal notes should not be a distraction*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Qualities of Effective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Effective Delivery is Natural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8178800" cy="2008188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According to contemporary scholars, planning and executing the delivery of a speech is much the same as engaging in particularly important conversation.*</a:t>
            </a:r>
          </a:p>
        </p:txBody>
      </p:sp>
      <p:graphicFrame>
        <p:nvGraphicFramePr>
          <p:cNvPr id="112640" name="Object 1024"/>
          <p:cNvGraphicFramePr>
            <a:graphicFrameLocks noGrp="1" noChangeAspect="1"/>
          </p:cNvGraphicFramePr>
          <p:nvPr>
            <p:ph sz="half" idx="2"/>
          </p:nvPr>
        </p:nvGraphicFramePr>
        <p:xfrm>
          <a:off x="2201863" y="4049713"/>
          <a:ext cx="4687887" cy="200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4" name="Clip" r:id="rId4" imgW="1374840" imgH="589320" progId="">
                  <p:embed/>
                </p:oleObj>
              </mc:Choice>
              <mc:Fallback>
                <p:oleObj name="Clip" r:id="rId4" imgW="1374840" imgH="58932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4049713"/>
                        <a:ext cx="4687887" cy="200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8392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Qualities of Effective Delivery: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Effective Delivery is Enthusiastic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459105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When you talk about something that excites you, you are naturally enthusiastic.</a:t>
            </a:r>
          </a:p>
          <a:p>
            <a:pPr lvl="1"/>
            <a:r>
              <a:rPr lang="en-US"/>
              <a:t>talk more rapidly</a:t>
            </a:r>
          </a:p>
          <a:p>
            <a:pPr lvl="1"/>
            <a:r>
              <a:rPr lang="en-US"/>
              <a:t>use more gestures</a:t>
            </a:r>
          </a:p>
          <a:p>
            <a:pPr lvl="1"/>
            <a:r>
              <a:rPr lang="en-US"/>
              <a:t>look more at your listeners</a:t>
            </a:r>
          </a:p>
          <a:p>
            <a:pPr lvl="1"/>
            <a:r>
              <a:rPr lang="en-US"/>
              <a:t>use more pronounced facial expressions</a:t>
            </a:r>
          </a:p>
          <a:p>
            <a:pPr lvl="1"/>
            <a:r>
              <a:rPr lang="en-US"/>
              <a:t>stand closer to listeners</a:t>
            </a:r>
          </a:p>
          <a:p>
            <a:pPr lvl="1"/>
            <a:r>
              <a:rPr lang="en-US"/>
              <a:t>focus audience’s attention on the message*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Qualities of Effective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Effective Delivery is Confident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8178800" cy="2239963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Confidence enhances delivery and causes speeches to be viewed more positively.</a:t>
            </a:r>
          </a:p>
          <a:p>
            <a:r>
              <a:rPr lang="en-US" sz="2800"/>
              <a:t>Confident delivery directs audience’s attention to the message and away from the speaker’s behavior*</a:t>
            </a:r>
          </a:p>
        </p:txBody>
      </p:sp>
      <p:graphicFrame>
        <p:nvGraphicFramePr>
          <p:cNvPr id="113664" name="Object 1024"/>
          <p:cNvGraphicFramePr>
            <a:graphicFrameLocks noGrp="1" noChangeAspect="1"/>
          </p:cNvGraphicFramePr>
          <p:nvPr>
            <p:ph sz="half" idx="2"/>
          </p:nvPr>
        </p:nvGraphicFramePr>
        <p:xfrm>
          <a:off x="3581400" y="3733800"/>
          <a:ext cx="10668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8" name="Clip" r:id="rId4" imgW="1485360" imgH="4214520" progId="">
                  <p:embed/>
                </p:oleObj>
              </mc:Choice>
              <mc:Fallback>
                <p:oleObj name="Clip" r:id="rId4" imgW="1485360" imgH="421452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733800"/>
                        <a:ext cx="10668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000" i="1"/>
              <a:t>Qualities of Effective Delivery: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Effective Delivery is Direct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Connect personally with the audience by building rapport</a:t>
            </a:r>
          </a:p>
          <a:p>
            <a:pPr lvl="1"/>
            <a:r>
              <a:rPr lang="en-US"/>
              <a:t>make the message relevant to the interests and attitudes of the audience</a:t>
            </a:r>
          </a:p>
          <a:p>
            <a:pPr lvl="1"/>
            <a:r>
              <a:rPr lang="en-US"/>
              <a:t>demonstrate interest and concern for audience*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pPr>
              <a:lnSpc>
                <a:spcPct val="125000"/>
              </a:lnSpc>
            </a:pPr>
            <a:r>
              <a:rPr lang="en-US" sz="2400" i="1"/>
              <a:t>Qualities of Effective Delivery:</a:t>
            </a:r>
            <a:r>
              <a:rPr lang="en-US" sz="2400"/>
              <a:t/>
            </a:r>
            <a:br>
              <a:rPr lang="en-US" sz="2400"/>
            </a:br>
            <a:r>
              <a:rPr lang="en-US" sz="3600"/>
              <a:t>Effective Delivery is Direct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4800600" cy="47244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Ways to establish a direct connection with listeners:</a:t>
            </a:r>
            <a:endParaRPr lang="en-US" sz="2800"/>
          </a:p>
          <a:p>
            <a:pPr lvl="1"/>
            <a:r>
              <a:rPr lang="en-US"/>
              <a:t>maintain eye contact</a:t>
            </a:r>
          </a:p>
          <a:p>
            <a:pPr lvl="1"/>
            <a:r>
              <a:rPr lang="en-US"/>
              <a:t>use a friendly tone of voice</a:t>
            </a:r>
          </a:p>
          <a:p>
            <a:pPr lvl="1"/>
            <a:r>
              <a:rPr lang="en-US"/>
              <a:t>animate facial expressions</a:t>
            </a:r>
          </a:p>
          <a:p>
            <a:pPr lvl="1"/>
            <a:r>
              <a:rPr lang="en-US"/>
              <a:t>position yourself close to the audience*</a:t>
            </a:r>
          </a:p>
        </p:txBody>
      </p:sp>
      <p:graphicFrame>
        <p:nvGraphicFramePr>
          <p:cNvPr id="114688" name="Object 102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4876800" y="3124200"/>
          <a:ext cx="38862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2" name="Clip" r:id="rId4" imgW="3537360" imgH="2144880" progId="">
                  <p:embed/>
                </p:oleObj>
              </mc:Choice>
              <mc:Fallback>
                <p:oleObj name="Clip" r:id="rId4" imgW="3537360" imgH="2144880" progId="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124200"/>
                        <a:ext cx="388620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.pot">
  <a:themeElements>
    <a:clrScheme name="Contemporary Portrait.po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.po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Portrait.po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.po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.po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2798308680</TotalTime>
  <Pages>36</Pages>
  <Words>917</Words>
  <Application>Microsoft Office PowerPoint</Application>
  <PresentationFormat>On-screen Show (4:3)</PresentationFormat>
  <Paragraphs>148</Paragraphs>
  <Slides>35</Slides>
  <Notes>34</Notes>
  <HiddenSlides>21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Contemporary Portrait.pot</vt:lpstr>
      <vt:lpstr>Clip</vt:lpstr>
      <vt:lpstr>PowerPoint Presentation</vt:lpstr>
      <vt:lpstr>Delivering a speech</vt:lpstr>
      <vt:lpstr>Qualities of Effective Delivery</vt:lpstr>
      <vt:lpstr>Qualities of Effective Delivery: Effective Delivery is Natural</vt:lpstr>
      <vt:lpstr>Qualities of Effective Delivery: Effective Delivery is Enthusiastic</vt:lpstr>
      <vt:lpstr>Qualities of Effective Delivery: Effective Delivery is Confident</vt:lpstr>
      <vt:lpstr>Qualities of Effective Delivery: Effective Delivery is Direct</vt:lpstr>
      <vt:lpstr>Qualities of Effective Delivery: Effective Delivery is Direct</vt:lpstr>
      <vt:lpstr>PowerPoint Presentation</vt:lpstr>
      <vt:lpstr>Delivering a speech</vt:lpstr>
      <vt:lpstr>The Voice in Delivery</vt:lpstr>
      <vt:lpstr>Practice</vt:lpstr>
      <vt:lpstr>The Voice in Delivery: Volume</vt:lpstr>
      <vt:lpstr>The Voice in Delivery: Pitch</vt:lpstr>
      <vt:lpstr>The Voice in Delivery: Rate</vt:lpstr>
      <vt:lpstr>The Voice in Delivery: Pauses</vt:lpstr>
      <vt:lpstr>The Voice in Delivery: Vocal Variety</vt:lpstr>
      <vt:lpstr>The Voice in Delivery: Pronunciation and Articulation</vt:lpstr>
      <vt:lpstr>PowerPoint Presentation</vt:lpstr>
      <vt:lpstr>Delivering a speech</vt:lpstr>
      <vt:lpstr>Face, Eyes, and Body in Delivery</vt:lpstr>
      <vt:lpstr>Face, Eyes, and Body in Delivery: Facial and Eye Behavior</vt:lpstr>
      <vt:lpstr>Face, Eyes, and Body in Delivery: Gestures and Body Movement</vt:lpstr>
      <vt:lpstr>Face, Eyes, and Body in Delivery: Gestures and Body Movement</vt:lpstr>
      <vt:lpstr>Face, Eyes, and Body in Delivery: Gestures and Body Movement</vt:lpstr>
      <vt:lpstr>Face, Eyes, and Body in Delivery: Dress and Objects</vt:lpstr>
      <vt:lpstr>PowerPoint Presentation</vt:lpstr>
      <vt:lpstr>Delivering a speech</vt:lpstr>
      <vt:lpstr>PowerPoint Presentation</vt:lpstr>
      <vt:lpstr>Does Delivery Really Make a Difference?</vt:lpstr>
      <vt:lpstr>Methods of Delivery</vt:lpstr>
      <vt:lpstr>Methods of Delivery: Speaking from a Manuscript</vt:lpstr>
      <vt:lpstr>Methods of Delivery: Speaking from Memory</vt:lpstr>
      <vt:lpstr>Methods of Delivery: Speaking Impromptu</vt:lpstr>
      <vt:lpstr>Methods of Delivery: Speaking Extemporaneously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Eleven</dc:title>
  <dc:creator>PSE&amp;G</dc:creator>
  <cp:lastModifiedBy>user</cp:lastModifiedBy>
  <cp:revision>22</cp:revision>
  <cp:lastPrinted>2014-02-10T14:47:44Z</cp:lastPrinted>
  <dcterms:created xsi:type="dcterms:W3CDTF">1998-11-21T15:17:44Z</dcterms:created>
  <dcterms:modified xsi:type="dcterms:W3CDTF">2014-04-24T13:05:09Z</dcterms:modified>
</cp:coreProperties>
</file>